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63" r:id="rId4"/>
    <p:sldId id="258" r:id="rId5"/>
    <p:sldId id="259" r:id="rId6"/>
    <p:sldId id="260" r:id="rId7"/>
    <p:sldId id="262" r:id="rId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2B7D6-CA67-4493-AAB4-C3FE68529330}" type="datetimeFigureOut">
              <a:rPr lang="fr-FR" smtClean="0"/>
              <a:pPr/>
              <a:t>03/04/2013</a:t>
            </a:fld>
            <a:endParaRPr lang="fr-FR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4B350-3E73-4B92-BFE0-047FF8AF513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2B7D6-CA67-4493-AAB4-C3FE68529330}" type="datetimeFigureOut">
              <a:rPr lang="fr-FR" smtClean="0"/>
              <a:pPr/>
              <a:t>03/04/2013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4B350-3E73-4B92-BFE0-047FF8AF513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2B7D6-CA67-4493-AAB4-C3FE68529330}" type="datetimeFigureOut">
              <a:rPr lang="fr-FR" smtClean="0"/>
              <a:pPr/>
              <a:t>03/04/2013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4B350-3E73-4B92-BFE0-047FF8AF513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2B7D6-CA67-4493-AAB4-C3FE68529330}" type="datetimeFigureOut">
              <a:rPr lang="fr-FR" smtClean="0"/>
              <a:pPr/>
              <a:t>03/04/2013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4B350-3E73-4B92-BFE0-047FF8AF513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2B7D6-CA67-4493-AAB4-C3FE68529330}" type="datetimeFigureOut">
              <a:rPr lang="fr-FR" smtClean="0"/>
              <a:pPr/>
              <a:t>03/04/2013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4B350-3E73-4B92-BFE0-047FF8AF513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2B7D6-CA67-4493-AAB4-C3FE68529330}" type="datetimeFigureOut">
              <a:rPr lang="fr-FR" smtClean="0"/>
              <a:pPr/>
              <a:t>03/04/2013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4B350-3E73-4B92-BFE0-047FF8AF513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2B7D6-CA67-4493-AAB4-C3FE68529330}" type="datetimeFigureOut">
              <a:rPr lang="fr-FR" smtClean="0"/>
              <a:pPr/>
              <a:t>03/04/2013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4B350-3E73-4B92-BFE0-047FF8AF513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2B7D6-CA67-4493-AAB4-C3FE68529330}" type="datetimeFigureOut">
              <a:rPr lang="fr-FR" smtClean="0"/>
              <a:pPr/>
              <a:t>03/04/2013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4B350-3E73-4B92-BFE0-047FF8AF513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2B7D6-CA67-4493-AAB4-C3FE68529330}" type="datetimeFigureOut">
              <a:rPr lang="fr-FR" smtClean="0"/>
              <a:pPr/>
              <a:t>03/04/2013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4B350-3E73-4B92-BFE0-047FF8AF513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2B7D6-CA67-4493-AAB4-C3FE68529330}" type="datetimeFigureOut">
              <a:rPr lang="fr-FR" smtClean="0"/>
              <a:pPr/>
              <a:t>03/04/2013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4B350-3E73-4B92-BFE0-047FF8AF513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gner et arrondir un rectangle à un seul coin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angle rect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2B7D6-CA67-4493-AAB4-C3FE68529330}" type="datetimeFigureOut">
              <a:rPr lang="fr-FR" smtClean="0"/>
              <a:pPr/>
              <a:t>03/04/2013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674B350-3E73-4B92-BFE0-047FF8AF5135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10" name="Forme libre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e libre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e libre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F2B7D6-CA67-4493-AAB4-C3FE68529330}" type="datetimeFigureOut">
              <a:rPr lang="fr-FR" smtClean="0"/>
              <a:pPr/>
              <a:t>03/04/2013</a:t>
            </a:fld>
            <a:endParaRPr lang="fr-FR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674B350-3E73-4B92-BFE0-047FF8AF5135}" type="slidenum">
              <a:rPr lang="fr-FR" smtClean="0"/>
              <a:pPr/>
              <a:t>‹N°›</a:t>
            </a:fld>
            <a:endParaRPr lang="fr-FR"/>
          </a:p>
        </p:txBody>
      </p:sp>
      <p:grpSp>
        <p:nvGrpSpPr>
          <p:cNvPr id="2" name="Groupe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orme lib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orme lib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R&amp;T Communication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Mise en place et maintenance d’outils de communications pour le département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Plan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Les besoins</a:t>
            </a:r>
          </a:p>
          <a:p>
            <a:r>
              <a:rPr lang="fr-FR" dirty="0" smtClean="0"/>
              <a:t>Les contraintes</a:t>
            </a:r>
          </a:p>
          <a:p>
            <a:r>
              <a:rPr lang="fr-FR" dirty="0" smtClean="0"/>
              <a:t>Schéma </a:t>
            </a:r>
            <a:r>
              <a:rPr lang="fr-FR" dirty="0" smtClean="0"/>
              <a:t>Synoptique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Les besoins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571744"/>
            <a:ext cx="8229600" cy="3752856"/>
          </a:xfrm>
        </p:spPr>
        <p:txBody>
          <a:bodyPr>
            <a:normAutofit/>
          </a:bodyPr>
          <a:lstStyle/>
          <a:p>
            <a:r>
              <a:rPr lang="fr-FR" sz="3200" dirty="0" smtClean="0"/>
              <a:t>Etre informé quel que soit l’outil utilisateur utilisé</a:t>
            </a:r>
          </a:p>
          <a:p>
            <a:r>
              <a:rPr lang="fr-FR" sz="3200" dirty="0" smtClean="0"/>
              <a:t>Accentuer la communication avec de la redondance</a:t>
            </a:r>
            <a:endParaRPr lang="fr-FR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Contraintes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857496"/>
            <a:ext cx="8229600" cy="3467104"/>
          </a:xfrm>
        </p:spPr>
        <p:txBody>
          <a:bodyPr>
            <a:normAutofit/>
          </a:bodyPr>
          <a:lstStyle/>
          <a:p>
            <a:r>
              <a:rPr lang="fr-FR" sz="3600" dirty="0" smtClean="0"/>
              <a:t>Les outils doivent être utilisés</a:t>
            </a:r>
          </a:p>
          <a:p>
            <a:r>
              <a:rPr lang="fr-FR" sz="3600" dirty="0" smtClean="0"/>
              <a:t>Souvent mise à jour</a:t>
            </a:r>
          </a:p>
          <a:p>
            <a:r>
              <a:rPr lang="fr-FR" sz="3600" dirty="0" smtClean="0"/>
              <a:t>Simplicité d’utilisation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llipse 7"/>
          <p:cNvSpPr/>
          <p:nvPr/>
        </p:nvSpPr>
        <p:spPr>
          <a:xfrm>
            <a:off x="2571736" y="3214686"/>
            <a:ext cx="3571900" cy="1928826"/>
          </a:xfrm>
          <a:prstGeom prst="ellipse">
            <a:avLst/>
          </a:prstGeom>
          <a:solidFill>
            <a:schemeClr val="accent1">
              <a:alpha val="50000"/>
            </a:schemeClr>
          </a:solidFill>
          <a:ln w="19050">
            <a:solidFill>
              <a:schemeClr val="accent1">
                <a:shade val="50000"/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Schéma Synoptique</a:t>
            </a:r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3714744" y="3571876"/>
            <a:ext cx="1143008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Site</a:t>
            </a:r>
            <a:endParaRPr lang="fr-FR" dirty="0"/>
          </a:p>
        </p:txBody>
      </p:sp>
      <p:sp>
        <p:nvSpPr>
          <p:cNvPr id="5" name="Rectangle 4"/>
          <p:cNvSpPr/>
          <p:nvPr/>
        </p:nvSpPr>
        <p:spPr>
          <a:xfrm>
            <a:off x="3643306" y="4357694"/>
            <a:ext cx="1285884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Forum</a:t>
            </a:r>
            <a:endParaRPr lang="fr-FR" dirty="0"/>
          </a:p>
        </p:txBody>
      </p:sp>
      <p:sp>
        <p:nvSpPr>
          <p:cNvPr id="10" name="ZoneTexte 9"/>
          <p:cNvSpPr txBox="1"/>
          <p:nvPr/>
        </p:nvSpPr>
        <p:spPr>
          <a:xfrm>
            <a:off x="3857620" y="3000372"/>
            <a:ext cx="1000132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3175">
            <a:solidFill>
              <a:schemeClr val="accent1">
                <a:lumMod val="75000"/>
              </a:schemeClr>
            </a:solidFill>
          </a:ln>
        </p:spPr>
        <p:txBody>
          <a:bodyPr wrap="square" rtlCol="0" anchor="ctr" anchorCtr="0">
            <a:spAutoFit/>
          </a:bodyPr>
          <a:lstStyle/>
          <a:p>
            <a:pPr algn="ctr"/>
            <a:r>
              <a:rPr lang="fr-FR" dirty="0"/>
              <a:t>Outils</a:t>
            </a:r>
          </a:p>
        </p:txBody>
      </p:sp>
      <p:sp>
        <p:nvSpPr>
          <p:cNvPr id="11" name="ZoneTexte 10"/>
          <p:cNvSpPr txBox="1"/>
          <p:nvPr/>
        </p:nvSpPr>
        <p:spPr>
          <a:xfrm>
            <a:off x="357158" y="2857496"/>
            <a:ext cx="1785950" cy="369332"/>
          </a:xfrm>
          <a:prstGeom prst="rect">
            <a:avLst/>
          </a:prstGeom>
          <a:noFill/>
          <a:ln w="12700">
            <a:solidFill>
              <a:schemeClr val="accent5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Lycéens</a:t>
            </a:r>
            <a:endParaRPr lang="fr-FR" dirty="0"/>
          </a:p>
        </p:txBody>
      </p:sp>
      <p:cxnSp>
        <p:nvCxnSpPr>
          <p:cNvPr id="28" name="Connecteur droit avec flèche 27"/>
          <p:cNvCxnSpPr>
            <a:stCxn id="11" idx="2"/>
            <a:endCxn id="5" idx="1"/>
          </p:cNvCxnSpPr>
          <p:nvPr/>
        </p:nvCxnSpPr>
        <p:spPr>
          <a:xfrm rot="16200000" flipH="1">
            <a:off x="1756270" y="2720690"/>
            <a:ext cx="1380899" cy="2393173"/>
          </a:xfrm>
          <a:prstGeom prst="curvedConnector2">
            <a:avLst/>
          </a:prstGeom>
          <a:ln w="22225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Connecteur droit avec flèche 74"/>
          <p:cNvCxnSpPr>
            <a:stCxn id="4" idx="1"/>
            <a:endCxn id="11" idx="3"/>
          </p:cNvCxnSpPr>
          <p:nvPr/>
        </p:nvCxnSpPr>
        <p:spPr>
          <a:xfrm rot="10800000">
            <a:off x="2143108" y="3042163"/>
            <a:ext cx="1571636" cy="779747"/>
          </a:xfrm>
          <a:prstGeom prst="straightConnector1">
            <a:avLst/>
          </a:prstGeom>
          <a:ln w="22225"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ZoneTexte 2"/>
          <p:cNvSpPr txBox="1"/>
          <p:nvPr/>
        </p:nvSpPr>
        <p:spPr>
          <a:xfrm>
            <a:off x="2928926" y="2214554"/>
            <a:ext cx="3286148" cy="369332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6350">
            <a:solidFill>
              <a:schemeClr val="bg2">
                <a:lumMod val="50000"/>
              </a:schemeClr>
            </a:solidFill>
          </a:ln>
        </p:spPr>
        <p:txBody>
          <a:bodyPr wrap="square" rtlCol="0" anchor="ctr" anchorCtr="0">
            <a:spAutoFit/>
          </a:bodyPr>
          <a:lstStyle/>
          <a:p>
            <a:pPr algn="ctr"/>
            <a:r>
              <a:rPr lang="fr-FR" dirty="0" smtClean="0"/>
              <a:t>Communication externe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11" grpId="0" animBg="1"/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llipse 7"/>
          <p:cNvSpPr/>
          <p:nvPr/>
        </p:nvSpPr>
        <p:spPr>
          <a:xfrm>
            <a:off x="2571736" y="3214686"/>
            <a:ext cx="3571900" cy="1928826"/>
          </a:xfrm>
          <a:prstGeom prst="ellipse">
            <a:avLst/>
          </a:prstGeom>
          <a:solidFill>
            <a:schemeClr val="accent1">
              <a:alpha val="50000"/>
            </a:schemeClr>
          </a:solidFill>
          <a:ln w="19050">
            <a:solidFill>
              <a:schemeClr val="accent1">
                <a:shade val="50000"/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Schéma Synoptique</a:t>
            </a:r>
            <a:endParaRPr lang="fr-FR" dirty="0"/>
          </a:p>
        </p:txBody>
      </p:sp>
      <p:sp>
        <p:nvSpPr>
          <p:cNvPr id="3" name="ZoneTexte 2"/>
          <p:cNvSpPr txBox="1"/>
          <p:nvPr/>
        </p:nvSpPr>
        <p:spPr>
          <a:xfrm>
            <a:off x="2928926" y="2214554"/>
            <a:ext cx="3286148" cy="369332"/>
          </a:xfrm>
          <a:prstGeom prst="rect">
            <a:avLst/>
          </a:prstGeom>
          <a:gradFill>
            <a:gsLst>
              <a:gs pos="0">
                <a:schemeClr val="accent5">
                  <a:lumMod val="75000"/>
                </a:schemeClr>
              </a:gs>
              <a:gs pos="50000">
                <a:schemeClr val="accent5">
                  <a:lumMod val="60000"/>
                  <a:lumOff val="40000"/>
                </a:schemeClr>
              </a:gs>
              <a:gs pos="100000">
                <a:schemeClr val="accent5">
                  <a:lumMod val="40000"/>
                  <a:lumOff val="60000"/>
                </a:schemeClr>
              </a:gs>
            </a:gsLst>
            <a:lin ang="5400000" scaled="0"/>
          </a:gradFill>
          <a:ln w="6350">
            <a:solidFill>
              <a:schemeClr val="accent6">
                <a:lumMod val="75000"/>
              </a:schemeClr>
            </a:solidFill>
          </a:ln>
        </p:spPr>
        <p:txBody>
          <a:bodyPr wrap="square" rtlCol="0" anchor="ctr" anchorCtr="0">
            <a:spAutoFit/>
          </a:bodyPr>
          <a:lstStyle/>
          <a:p>
            <a:pPr algn="ctr"/>
            <a:r>
              <a:rPr lang="fr-FR" dirty="0" smtClean="0"/>
              <a:t>Communication interne</a:t>
            </a:r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3714744" y="3571876"/>
            <a:ext cx="1143008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Site</a:t>
            </a:r>
            <a:endParaRPr lang="fr-FR" dirty="0"/>
          </a:p>
        </p:txBody>
      </p:sp>
      <p:sp>
        <p:nvSpPr>
          <p:cNvPr id="5" name="Rectangle 4"/>
          <p:cNvSpPr/>
          <p:nvPr/>
        </p:nvSpPr>
        <p:spPr>
          <a:xfrm>
            <a:off x="3643306" y="4357694"/>
            <a:ext cx="1285884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Forum</a:t>
            </a:r>
            <a:endParaRPr lang="fr-FR" dirty="0"/>
          </a:p>
        </p:txBody>
      </p:sp>
      <p:sp>
        <p:nvSpPr>
          <p:cNvPr id="6" name="Rectangle 5"/>
          <p:cNvSpPr/>
          <p:nvPr/>
        </p:nvSpPr>
        <p:spPr>
          <a:xfrm>
            <a:off x="4500562" y="3929066"/>
            <a:ext cx="1357322" cy="500066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/>
              <a:t>Facebook</a:t>
            </a:r>
            <a:endParaRPr lang="fr-FR" dirty="0"/>
          </a:p>
        </p:txBody>
      </p:sp>
      <p:sp>
        <p:nvSpPr>
          <p:cNvPr id="10" name="ZoneTexte 9"/>
          <p:cNvSpPr txBox="1"/>
          <p:nvPr/>
        </p:nvSpPr>
        <p:spPr>
          <a:xfrm>
            <a:off x="3857620" y="3000372"/>
            <a:ext cx="1000132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3175">
            <a:solidFill>
              <a:schemeClr val="accent1">
                <a:lumMod val="75000"/>
              </a:schemeClr>
            </a:solidFill>
          </a:ln>
        </p:spPr>
        <p:txBody>
          <a:bodyPr wrap="square" rtlCol="0" anchor="ctr" anchorCtr="0">
            <a:spAutoFit/>
          </a:bodyPr>
          <a:lstStyle/>
          <a:p>
            <a:pPr algn="ctr"/>
            <a:r>
              <a:rPr lang="fr-FR" dirty="0"/>
              <a:t>Outils</a:t>
            </a:r>
          </a:p>
        </p:txBody>
      </p:sp>
      <p:sp>
        <p:nvSpPr>
          <p:cNvPr id="11" name="ZoneTexte 10"/>
          <p:cNvSpPr txBox="1"/>
          <p:nvPr/>
        </p:nvSpPr>
        <p:spPr>
          <a:xfrm>
            <a:off x="357158" y="2857496"/>
            <a:ext cx="1785950" cy="369332"/>
          </a:xfrm>
          <a:prstGeom prst="rect">
            <a:avLst/>
          </a:prstGeom>
          <a:noFill/>
          <a:ln w="12700">
            <a:solidFill>
              <a:schemeClr val="accent5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Lycéens</a:t>
            </a:r>
            <a:endParaRPr lang="fr-FR" dirty="0"/>
          </a:p>
        </p:txBody>
      </p:sp>
      <p:sp>
        <p:nvSpPr>
          <p:cNvPr id="16" name="ZoneTexte 15"/>
          <p:cNvSpPr txBox="1"/>
          <p:nvPr/>
        </p:nvSpPr>
        <p:spPr>
          <a:xfrm>
            <a:off x="7143768" y="2857496"/>
            <a:ext cx="1785950" cy="369332"/>
          </a:xfrm>
          <a:prstGeom prst="rect">
            <a:avLst/>
          </a:prstGeom>
          <a:noFill/>
          <a:ln w="12700">
            <a:solidFill>
              <a:schemeClr val="accent5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Etudiants</a:t>
            </a:r>
            <a:endParaRPr lang="fr-FR" dirty="0"/>
          </a:p>
        </p:txBody>
      </p:sp>
      <p:cxnSp>
        <p:nvCxnSpPr>
          <p:cNvPr id="28" name="Connecteur droit avec flèche 27"/>
          <p:cNvCxnSpPr>
            <a:stCxn id="11" idx="2"/>
            <a:endCxn id="5" idx="1"/>
          </p:cNvCxnSpPr>
          <p:nvPr/>
        </p:nvCxnSpPr>
        <p:spPr>
          <a:xfrm rot="16200000" flipH="1">
            <a:off x="1756270" y="2720690"/>
            <a:ext cx="1380899" cy="2393173"/>
          </a:xfrm>
          <a:prstGeom prst="curvedConnector2">
            <a:avLst/>
          </a:prstGeom>
          <a:ln w="22225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cteur droit avec flèche 33"/>
          <p:cNvCxnSpPr>
            <a:stCxn id="5" idx="3"/>
          </p:cNvCxnSpPr>
          <p:nvPr/>
        </p:nvCxnSpPr>
        <p:spPr>
          <a:xfrm flipV="1">
            <a:off x="4929190" y="3214686"/>
            <a:ext cx="2286016" cy="1393041"/>
          </a:xfrm>
          <a:prstGeom prst="curvedConnector3">
            <a:avLst>
              <a:gd name="adj1" fmla="val 71818"/>
            </a:avLst>
          </a:prstGeom>
          <a:ln w="22225">
            <a:solidFill>
              <a:schemeClr val="accent5">
                <a:lumMod val="50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ZoneTexte 34"/>
          <p:cNvSpPr txBox="1"/>
          <p:nvPr/>
        </p:nvSpPr>
        <p:spPr>
          <a:xfrm>
            <a:off x="7143768" y="4000504"/>
            <a:ext cx="1785950" cy="646331"/>
          </a:xfrm>
          <a:prstGeom prst="rect">
            <a:avLst/>
          </a:prstGeom>
          <a:noFill/>
          <a:ln w="12700">
            <a:solidFill>
              <a:schemeClr val="accent5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Responsables Associations</a:t>
            </a:r>
            <a:endParaRPr lang="fr-FR" dirty="0"/>
          </a:p>
        </p:txBody>
      </p:sp>
      <p:sp>
        <p:nvSpPr>
          <p:cNvPr id="38" name="Flèche vers le bas 37"/>
          <p:cNvSpPr/>
          <p:nvPr/>
        </p:nvSpPr>
        <p:spPr>
          <a:xfrm>
            <a:off x="7786710" y="3286124"/>
            <a:ext cx="428628" cy="642942"/>
          </a:xfrm>
          <a:prstGeom prst="downArrow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 err="1"/>
          </a:p>
        </p:txBody>
      </p:sp>
      <p:cxnSp>
        <p:nvCxnSpPr>
          <p:cNvPr id="40" name="Connecteur droit avec flèche 39"/>
          <p:cNvCxnSpPr>
            <a:stCxn id="4" idx="3"/>
            <a:endCxn id="35" idx="1"/>
          </p:cNvCxnSpPr>
          <p:nvPr/>
        </p:nvCxnSpPr>
        <p:spPr>
          <a:xfrm>
            <a:off x="4857752" y="3821909"/>
            <a:ext cx="2286016" cy="501761"/>
          </a:xfrm>
          <a:prstGeom prst="curvedConnector3">
            <a:avLst>
              <a:gd name="adj1" fmla="val 70000"/>
            </a:avLst>
          </a:prstGeom>
          <a:ln w="22225">
            <a:solidFill>
              <a:schemeClr val="accent5">
                <a:lumMod val="50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Connecteur droit avec flèche 59"/>
          <p:cNvCxnSpPr>
            <a:stCxn id="16" idx="1"/>
            <a:endCxn id="6" idx="3"/>
          </p:cNvCxnSpPr>
          <p:nvPr/>
        </p:nvCxnSpPr>
        <p:spPr>
          <a:xfrm rot="10800000" flipV="1">
            <a:off x="5857884" y="3042161"/>
            <a:ext cx="1285884" cy="1136937"/>
          </a:xfrm>
          <a:prstGeom prst="curvedConnector3">
            <a:avLst>
              <a:gd name="adj1" fmla="val 50000"/>
            </a:avLst>
          </a:prstGeom>
          <a:ln w="22225">
            <a:solidFill>
              <a:schemeClr val="accent5">
                <a:lumMod val="50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Connecteur droit avec flèche 74"/>
          <p:cNvCxnSpPr>
            <a:stCxn id="4" idx="1"/>
            <a:endCxn id="11" idx="3"/>
          </p:cNvCxnSpPr>
          <p:nvPr/>
        </p:nvCxnSpPr>
        <p:spPr>
          <a:xfrm rot="10800000">
            <a:off x="2143108" y="3042163"/>
            <a:ext cx="1571636" cy="779747"/>
          </a:xfrm>
          <a:prstGeom prst="straightConnector1">
            <a:avLst/>
          </a:prstGeom>
          <a:ln w="22225"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ZoneTexte 28"/>
          <p:cNvSpPr txBox="1"/>
          <p:nvPr/>
        </p:nvSpPr>
        <p:spPr>
          <a:xfrm>
            <a:off x="6500826" y="2071678"/>
            <a:ext cx="2428860" cy="338554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6350">
            <a:solidFill>
              <a:schemeClr val="bg2">
                <a:lumMod val="50000"/>
              </a:schemeClr>
            </a:solidFill>
          </a:ln>
        </p:spPr>
        <p:txBody>
          <a:bodyPr wrap="square" rtlCol="0" anchor="ctr" anchorCtr="0">
            <a:spAutoFit/>
          </a:bodyPr>
          <a:lstStyle/>
          <a:p>
            <a:pPr algn="ctr"/>
            <a:r>
              <a:rPr lang="fr-FR" sz="1600" dirty="0" smtClean="0"/>
              <a:t>Communication externe</a:t>
            </a:r>
            <a:endParaRPr lang="fr-FR" sz="1600" dirty="0"/>
          </a:p>
        </p:txBody>
      </p:sp>
      <p:cxnSp>
        <p:nvCxnSpPr>
          <p:cNvPr id="65" name="Connecteur droit avec flèche 64"/>
          <p:cNvCxnSpPr/>
          <p:nvPr/>
        </p:nvCxnSpPr>
        <p:spPr>
          <a:xfrm flipV="1">
            <a:off x="4857752" y="2928934"/>
            <a:ext cx="2357454" cy="714380"/>
          </a:xfrm>
          <a:prstGeom prst="curvedConnector3">
            <a:avLst>
              <a:gd name="adj1" fmla="val 50000"/>
            </a:avLst>
          </a:prstGeom>
          <a:ln w="22225">
            <a:solidFill>
              <a:schemeClr val="accent5">
                <a:lumMod val="50000"/>
              </a:schemeClr>
            </a:solidFill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16" grpId="0" animBg="1"/>
      <p:bldP spid="35" grpId="0" animBg="1"/>
      <p:bldP spid="3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llipse 7"/>
          <p:cNvSpPr/>
          <p:nvPr/>
        </p:nvSpPr>
        <p:spPr>
          <a:xfrm>
            <a:off x="1142976" y="3000372"/>
            <a:ext cx="6858048" cy="3286148"/>
          </a:xfrm>
          <a:prstGeom prst="ellipse">
            <a:avLst/>
          </a:prstGeom>
          <a:solidFill>
            <a:schemeClr val="accent1">
              <a:alpha val="50000"/>
            </a:schemeClr>
          </a:solidFill>
          <a:ln w="19050">
            <a:solidFill>
              <a:schemeClr val="accent1">
                <a:shade val="50000"/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Schéma Synoptique</a:t>
            </a:r>
            <a:endParaRPr lang="fr-FR" dirty="0"/>
          </a:p>
        </p:txBody>
      </p:sp>
      <p:sp>
        <p:nvSpPr>
          <p:cNvPr id="3" name="ZoneTexte 2"/>
          <p:cNvSpPr txBox="1"/>
          <p:nvPr/>
        </p:nvSpPr>
        <p:spPr>
          <a:xfrm>
            <a:off x="2928926" y="2214554"/>
            <a:ext cx="3286148" cy="369332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6350">
            <a:solidFill>
              <a:schemeClr val="bg2">
                <a:lumMod val="50000"/>
              </a:schemeClr>
            </a:solidFill>
          </a:ln>
        </p:spPr>
        <p:txBody>
          <a:bodyPr wrap="square" rtlCol="0" anchor="ctr" anchorCtr="0">
            <a:spAutoFit/>
          </a:bodyPr>
          <a:lstStyle/>
          <a:p>
            <a:pPr algn="ctr"/>
            <a:r>
              <a:rPr lang="fr-FR" dirty="0"/>
              <a:t>Communication inter-outils</a:t>
            </a:r>
          </a:p>
        </p:txBody>
      </p:sp>
      <p:sp>
        <p:nvSpPr>
          <p:cNvPr id="4" name="Rectangle 3"/>
          <p:cNvSpPr/>
          <p:nvPr/>
        </p:nvSpPr>
        <p:spPr>
          <a:xfrm>
            <a:off x="3929058" y="3286124"/>
            <a:ext cx="1143008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Site</a:t>
            </a:r>
            <a:endParaRPr lang="fr-FR" dirty="0"/>
          </a:p>
        </p:txBody>
      </p:sp>
      <p:sp>
        <p:nvSpPr>
          <p:cNvPr id="10" name="ZoneTexte 9"/>
          <p:cNvSpPr txBox="1"/>
          <p:nvPr/>
        </p:nvSpPr>
        <p:spPr>
          <a:xfrm>
            <a:off x="4071934" y="2714620"/>
            <a:ext cx="1000132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3175">
            <a:solidFill>
              <a:schemeClr val="accent1">
                <a:lumMod val="75000"/>
              </a:schemeClr>
            </a:solidFill>
          </a:ln>
        </p:spPr>
        <p:txBody>
          <a:bodyPr wrap="square" rtlCol="0" anchor="ctr" anchorCtr="0">
            <a:spAutoFit/>
          </a:bodyPr>
          <a:lstStyle/>
          <a:p>
            <a:pPr algn="ctr"/>
            <a:r>
              <a:rPr lang="fr-FR" dirty="0" smtClean="0"/>
              <a:t>Outils</a:t>
            </a:r>
            <a:endParaRPr lang="fr-FR" dirty="0"/>
          </a:p>
        </p:txBody>
      </p:sp>
      <p:sp>
        <p:nvSpPr>
          <p:cNvPr id="22" name="Rectangle 21"/>
          <p:cNvSpPr/>
          <p:nvPr/>
        </p:nvSpPr>
        <p:spPr>
          <a:xfrm>
            <a:off x="1857356" y="3786190"/>
            <a:ext cx="1357322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Calendrier</a:t>
            </a:r>
            <a:endParaRPr lang="fr-FR" dirty="0"/>
          </a:p>
        </p:txBody>
      </p:sp>
      <p:cxnSp>
        <p:nvCxnSpPr>
          <p:cNvPr id="24" name="Connecteur droit avec flèche 23"/>
          <p:cNvCxnSpPr>
            <a:stCxn id="4" idx="1"/>
            <a:endCxn id="22" idx="0"/>
          </p:cNvCxnSpPr>
          <p:nvPr/>
        </p:nvCxnSpPr>
        <p:spPr>
          <a:xfrm rot="10800000" flipV="1">
            <a:off x="2536018" y="3536156"/>
            <a:ext cx="1393041" cy="250033"/>
          </a:xfrm>
          <a:prstGeom prst="curvedConnector2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ctangle 40"/>
          <p:cNvSpPr/>
          <p:nvPr/>
        </p:nvSpPr>
        <p:spPr>
          <a:xfrm>
            <a:off x="5643570" y="3929066"/>
            <a:ext cx="1357322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Pages</a:t>
            </a:r>
            <a:endParaRPr lang="fr-FR" dirty="0"/>
          </a:p>
        </p:txBody>
      </p:sp>
      <p:cxnSp>
        <p:nvCxnSpPr>
          <p:cNvPr id="43" name="Connecteur droit avec flèche 42"/>
          <p:cNvCxnSpPr>
            <a:stCxn id="4" idx="3"/>
            <a:endCxn id="41" idx="0"/>
          </p:cNvCxnSpPr>
          <p:nvPr/>
        </p:nvCxnSpPr>
        <p:spPr>
          <a:xfrm>
            <a:off x="5072066" y="3536157"/>
            <a:ext cx="1250165" cy="392909"/>
          </a:xfrm>
          <a:prstGeom prst="curvedConnector2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ectangle 45"/>
          <p:cNvSpPr/>
          <p:nvPr/>
        </p:nvSpPr>
        <p:spPr>
          <a:xfrm>
            <a:off x="4000496" y="4429132"/>
            <a:ext cx="1143008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/>
              <a:t>Facebook</a:t>
            </a:r>
            <a:endParaRPr lang="fr-FR" dirty="0"/>
          </a:p>
        </p:txBody>
      </p:sp>
      <p:sp>
        <p:nvSpPr>
          <p:cNvPr id="47" name="Rectangle 46"/>
          <p:cNvSpPr/>
          <p:nvPr/>
        </p:nvSpPr>
        <p:spPr>
          <a:xfrm>
            <a:off x="1928794" y="4929198"/>
            <a:ext cx="1357322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Calendrier</a:t>
            </a:r>
            <a:endParaRPr lang="fr-FR" dirty="0"/>
          </a:p>
        </p:txBody>
      </p:sp>
      <p:cxnSp>
        <p:nvCxnSpPr>
          <p:cNvPr id="48" name="Connecteur droit avec flèche 23"/>
          <p:cNvCxnSpPr>
            <a:stCxn id="46" idx="1"/>
            <a:endCxn id="47" idx="0"/>
          </p:cNvCxnSpPr>
          <p:nvPr/>
        </p:nvCxnSpPr>
        <p:spPr>
          <a:xfrm rot="10800000" flipV="1">
            <a:off x="2607456" y="4679164"/>
            <a:ext cx="1393041" cy="250033"/>
          </a:xfrm>
          <a:prstGeom prst="curvedConnector2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Rectangle 48"/>
          <p:cNvSpPr/>
          <p:nvPr/>
        </p:nvSpPr>
        <p:spPr>
          <a:xfrm>
            <a:off x="5715008" y="5072074"/>
            <a:ext cx="1357322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Pages</a:t>
            </a:r>
            <a:endParaRPr lang="fr-FR" dirty="0"/>
          </a:p>
        </p:txBody>
      </p:sp>
      <p:cxnSp>
        <p:nvCxnSpPr>
          <p:cNvPr id="50" name="Connecteur droit avec flèche 42"/>
          <p:cNvCxnSpPr>
            <a:stCxn id="46" idx="3"/>
            <a:endCxn id="49" idx="0"/>
          </p:cNvCxnSpPr>
          <p:nvPr/>
        </p:nvCxnSpPr>
        <p:spPr>
          <a:xfrm>
            <a:off x="5143504" y="4679165"/>
            <a:ext cx="1250165" cy="392909"/>
          </a:xfrm>
          <a:prstGeom prst="curvedConnector2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necteur droit avec flèche 51"/>
          <p:cNvCxnSpPr/>
          <p:nvPr/>
        </p:nvCxnSpPr>
        <p:spPr>
          <a:xfrm rot="5400000">
            <a:off x="6500826" y="4714884"/>
            <a:ext cx="714380" cy="1588"/>
          </a:xfrm>
          <a:prstGeom prst="straightConnector1">
            <a:avLst/>
          </a:prstGeom>
          <a:ln w="25400">
            <a:solidFill>
              <a:schemeClr val="accent5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necteur droit avec flèche 53"/>
          <p:cNvCxnSpPr/>
          <p:nvPr/>
        </p:nvCxnSpPr>
        <p:spPr>
          <a:xfrm rot="5400000" flipH="1" flipV="1">
            <a:off x="6286512" y="4714884"/>
            <a:ext cx="714380" cy="1588"/>
          </a:xfrm>
          <a:prstGeom prst="straightConnector1">
            <a:avLst/>
          </a:prstGeom>
          <a:ln w="25400">
            <a:solidFill>
              <a:schemeClr val="accent5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necteur droit avec flèche 55"/>
          <p:cNvCxnSpPr/>
          <p:nvPr/>
        </p:nvCxnSpPr>
        <p:spPr>
          <a:xfrm rot="5400000" flipH="1" flipV="1">
            <a:off x="1715274" y="4572008"/>
            <a:ext cx="714380" cy="1588"/>
          </a:xfrm>
          <a:prstGeom prst="straightConnector1">
            <a:avLst/>
          </a:prstGeom>
          <a:ln w="25400">
            <a:solidFill>
              <a:schemeClr val="accent5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Connecteur droit avec flèche 57"/>
          <p:cNvCxnSpPr/>
          <p:nvPr/>
        </p:nvCxnSpPr>
        <p:spPr>
          <a:xfrm rot="5400000">
            <a:off x="1928794" y="4572008"/>
            <a:ext cx="714380" cy="1588"/>
          </a:xfrm>
          <a:prstGeom prst="straightConnector1">
            <a:avLst/>
          </a:prstGeom>
          <a:ln w="25400">
            <a:solidFill>
              <a:schemeClr val="accent5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7" name="Groupe 66"/>
          <p:cNvGrpSpPr/>
          <p:nvPr/>
        </p:nvGrpSpPr>
        <p:grpSpPr>
          <a:xfrm>
            <a:off x="6929454" y="1785926"/>
            <a:ext cx="358778" cy="144464"/>
            <a:chOff x="7286644" y="1785926"/>
            <a:chExt cx="358778" cy="144464"/>
          </a:xfrm>
        </p:grpSpPr>
        <p:cxnSp>
          <p:nvCxnSpPr>
            <p:cNvPr id="59" name="Connecteur droit avec flèche 58"/>
            <p:cNvCxnSpPr/>
            <p:nvPr/>
          </p:nvCxnSpPr>
          <p:spPr>
            <a:xfrm>
              <a:off x="7286644" y="1785926"/>
              <a:ext cx="358778" cy="1588"/>
            </a:xfrm>
            <a:prstGeom prst="straightConnector1">
              <a:avLst/>
            </a:prstGeom>
            <a:ln w="25400">
              <a:solidFill>
                <a:schemeClr val="accent5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Connecteur droit avec flèche 61"/>
            <p:cNvCxnSpPr/>
            <p:nvPr/>
          </p:nvCxnSpPr>
          <p:spPr>
            <a:xfrm rot="10800000">
              <a:off x="7286644" y="1928802"/>
              <a:ext cx="357190" cy="1588"/>
            </a:xfrm>
            <a:prstGeom prst="straightConnector1">
              <a:avLst/>
            </a:prstGeom>
            <a:ln w="25400">
              <a:solidFill>
                <a:schemeClr val="accent5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6" name="ZoneTexte 65"/>
          <p:cNvSpPr txBox="1"/>
          <p:nvPr/>
        </p:nvSpPr>
        <p:spPr>
          <a:xfrm>
            <a:off x="7429552" y="1661686"/>
            <a:ext cx="178591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/>
              <a:t>Synchronisation</a:t>
            </a:r>
            <a:endParaRPr lang="fr-FR" sz="1600" dirty="0"/>
          </a:p>
        </p:txBody>
      </p:sp>
      <p:sp>
        <p:nvSpPr>
          <p:cNvPr id="68" name="Rectangle 67"/>
          <p:cNvSpPr/>
          <p:nvPr/>
        </p:nvSpPr>
        <p:spPr>
          <a:xfrm>
            <a:off x="214282" y="3214686"/>
            <a:ext cx="1357322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Mail</a:t>
            </a:r>
            <a:endParaRPr lang="fr-FR" dirty="0"/>
          </a:p>
        </p:txBody>
      </p:sp>
      <p:cxnSp>
        <p:nvCxnSpPr>
          <p:cNvPr id="70" name="Connecteur droit avec flèche 69"/>
          <p:cNvCxnSpPr>
            <a:stCxn id="22" idx="1"/>
            <a:endCxn id="68" idx="2"/>
          </p:cNvCxnSpPr>
          <p:nvPr/>
        </p:nvCxnSpPr>
        <p:spPr>
          <a:xfrm rot="10800000">
            <a:off x="892944" y="3643314"/>
            <a:ext cx="964413" cy="357190"/>
          </a:xfrm>
          <a:prstGeom prst="curvedConnector2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ZoneTexte 70"/>
          <p:cNvSpPr txBox="1"/>
          <p:nvPr/>
        </p:nvSpPr>
        <p:spPr>
          <a:xfrm>
            <a:off x="714348" y="4000504"/>
            <a:ext cx="92869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/>
              <a:t>Rappels</a:t>
            </a:r>
            <a:endParaRPr lang="fr-FR" sz="1600" dirty="0"/>
          </a:p>
        </p:txBody>
      </p:sp>
      <p:cxnSp>
        <p:nvCxnSpPr>
          <p:cNvPr id="73" name="Connecteur droit avec flèche 72"/>
          <p:cNvCxnSpPr>
            <a:endCxn id="68" idx="3"/>
          </p:cNvCxnSpPr>
          <p:nvPr/>
        </p:nvCxnSpPr>
        <p:spPr>
          <a:xfrm rot="10800000" flipV="1">
            <a:off x="1571604" y="3286124"/>
            <a:ext cx="2357454" cy="142876"/>
          </a:xfrm>
          <a:prstGeom prst="curvedConnector3">
            <a:avLst>
              <a:gd name="adj1" fmla="val 50588"/>
            </a:avLst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ZoneTexte 78"/>
          <p:cNvSpPr txBox="1"/>
          <p:nvPr/>
        </p:nvSpPr>
        <p:spPr>
          <a:xfrm>
            <a:off x="1928794" y="2857496"/>
            <a:ext cx="17145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/>
              <a:t>Info Importantes</a:t>
            </a:r>
            <a:endParaRPr lang="fr-FR" sz="1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22" grpId="0" animBg="1"/>
      <p:bldP spid="41" grpId="0" animBg="1"/>
      <p:bldP spid="46" grpId="0" animBg="1"/>
      <p:bldP spid="47" grpId="0" animBg="1"/>
      <p:bldP spid="49" grpId="0" animBg="1"/>
      <p:bldP spid="66" grpId="0"/>
      <p:bldP spid="68" grpId="0" animBg="1"/>
      <p:bldP spid="71" grpId="0"/>
      <p:bldP spid="79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ébit">
  <a:themeElements>
    <a:clrScheme name="Débit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Débit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ébit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277</TotalTime>
  <Words>87</Words>
  <Application>Microsoft Office PowerPoint</Application>
  <PresentationFormat>Affichage à l'écran (4:3)</PresentationFormat>
  <Paragraphs>42</Paragraphs>
  <Slides>7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8" baseType="lpstr">
      <vt:lpstr>Débit</vt:lpstr>
      <vt:lpstr>R&amp;T Communication</vt:lpstr>
      <vt:lpstr>Plan</vt:lpstr>
      <vt:lpstr>Les besoins</vt:lpstr>
      <vt:lpstr>Contraintes</vt:lpstr>
      <vt:lpstr>Schéma Synoptique</vt:lpstr>
      <vt:lpstr>Schéma Synoptique</vt:lpstr>
      <vt:lpstr>Schéma Synoptique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Rémi</dc:creator>
  <cp:lastModifiedBy>Rémi</cp:lastModifiedBy>
  <cp:revision>28</cp:revision>
  <dcterms:created xsi:type="dcterms:W3CDTF">2013-04-02T17:33:23Z</dcterms:created>
  <dcterms:modified xsi:type="dcterms:W3CDTF">2013-04-03T15:49:41Z</dcterms:modified>
</cp:coreProperties>
</file>